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83" r:id="rId3"/>
    <p:sldId id="286" r:id="rId4"/>
    <p:sldId id="287" r:id="rId5"/>
    <p:sldId id="294" r:id="rId6"/>
    <p:sldId id="299" r:id="rId7"/>
    <p:sldId id="285" r:id="rId8"/>
    <p:sldId id="288" r:id="rId9"/>
    <p:sldId id="289" r:id="rId10"/>
    <p:sldId id="290" r:id="rId11"/>
    <p:sldId id="291" r:id="rId12"/>
    <p:sldId id="292" r:id="rId13"/>
    <p:sldId id="293" r:id="rId14"/>
    <p:sldId id="297" r:id="rId15"/>
    <p:sldId id="302" r:id="rId16"/>
    <p:sldId id="298" r:id="rId17"/>
    <p:sldId id="295" r:id="rId18"/>
    <p:sldId id="296" r:id="rId19"/>
    <p:sldId id="301" r:id="rId20"/>
    <p:sldId id="284" r:id="rId21"/>
    <p:sldId id="281" r:id="rId2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202B"/>
    <a:srgbClr val="CF006C"/>
    <a:srgbClr val="82D5FE"/>
    <a:srgbClr val="561B64"/>
    <a:srgbClr val="333333"/>
    <a:srgbClr val="FEFFFF"/>
    <a:srgbClr val="F8F9FA"/>
    <a:srgbClr val="FFFE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26"/>
    <p:restoredTop sz="81818" autoAdjust="0"/>
  </p:normalViewPr>
  <p:slideViewPr>
    <p:cSldViewPr snapToGrid="0">
      <p:cViewPr varScale="1">
        <p:scale>
          <a:sx n="102" d="100"/>
          <a:sy n="102" d="100"/>
        </p:scale>
        <p:origin x="33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g>
</file>

<file path=ppt/media/image32.png>
</file>

<file path=ppt/media/image4.sv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15/01/2020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201BD0E-354B-C440-9698-83F7F74945AC}" type="slidenum">
              <a:rPr lang="es-ES_tradnl" smtClean="0"/>
              <a:t>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81195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15/01/2020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15/01/2020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B72CA792-D146-9342-95DE-27009461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7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11" name="Imagen 10" descr="Logo netcoreconf 2002">
            <a:extLst>
              <a:ext uri="{FF2B5EF4-FFF2-40B4-BE49-F238E27FC236}">
                <a16:creationId xmlns:a16="http://schemas.microsoft.com/office/drawing/2014/main" id="{2F663C3A-A960-E84F-81B3-BE5BCB578E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3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15/01/2020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15/01/2020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ADB4CA7-93C0-5F44-8926-1301295FC8CE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763F998-C83B-8547-A6E3-3525FF3751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85823"/>
            <a:ext cx="12192000" cy="5608877"/>
          </a:xfrm>
          <a:prstGeom prst="rect">
            <a:avLst/>
          </a:prstGeom>
        </p:spPr>
      </p:pic>
      <p:pic>
        <p:nvPicPr>
          <p:cNvPr id="3" name="Imagen 2" descr="Logo netcoreconf 2002">
            <a:extLst>
              <a:ext uri="{FF2B5EF4-FFF2-40B4-BE49-F238E27FC236}">
                <a16:creationId xmlns:a16="http://schemas.microsoft.com/office/drawing/2014/main" id="{0164656C-8E29-3140-B717-049857FE8D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15/01/2020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0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2020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94460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2" y="6089650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18/01/2020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102456"/>
            <a:ext cx="3955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s-ES" sz="2400" dirty="0">
                <a:solidFill>
                  <a:prstClr val="whit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Azure Durable Functions: Detrás de la magia</a:t>
            </a:r>
            <a:endParaRPr kumimoji="0" lang="es-ES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7F8501A-F1EB-4A1D-8290-1FAFCC58B384}"/>
              </a:ext>
            </a:extLst>
          </p:cNvPr>
          <p:cNvSpPr/>
          <p:nvPr/>
        </p:nvSpPr>
        <p:spPr>
          <a:xfrm>
            <a:off x="5736566" y="5400137"/>
            <a:ext cx="6455434" cy="1457864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73E191F-077E-40DF-93A0-9267D6423616}"/>
              </a:ext>
            </a:extLst>
          </p:cNvPr>
          <p:cNvGrpSpPr/>
          <p:nvPr/>
        </p:nvGrpSpPr>
        <p:grpSpPr>
          <a:xfrm>
            <a:off x="7554731" y="5734731"/>
            <a:ext cx="6891637" cy="945593"/>
            <a:chOff x="990032" y="4826199"/>
            <a:chExt cx="6891637" cy="945593"/>
          </a:xfrm>
        </p:grpSpPr>
        <p:sp>
          <p:nvSpPr>
            <p:cNvPr id="13" name="CuadroTexto 6">
              <a:extLst>
                <a:ext uri="{FF2B5EF4-FFF2-40B4-BE49-F238E27FC236}">
                  <a16:creationId xmlns:a16="http://schemas.microsoft.com/office/drawing/2014/main" id="{19FD81FE-A8E1-43A4-A479-1D4D8D2DFA9B}"/>
                </a:ext>
              </a:extLst>
            </p:cNvPr>
            <p:cNvSpPr txBox="1"/>
            <p:nvPr/>
          </p:nvSpPr>
          <p:spPr>
            <a:xfrm>
              <a:off x="990034" y="4826199"/>
              <a:ext cx="68916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Luis Mañez</a:t>
              </a:r>
            </a:p>
          </p:txBody>
        </p:sp>
        <p:sp>
          <p:nvSpPr>
            <p:cNvPr id="14" name="CuadroTexto 7">
              <a:extLst>
                <a:ext uri="{FF2B5EF4-FFF2-40B4-BE49-F238E27FC236}">
                  <a16:creationId xmlns:a16="http://schemas.microsoft.com/office/drawing/2014/main" id="{15F2F2B1-9EF5-44EB-8570-4D0E7F2A69F9}"/>
                </a:ext>
              </a:extLst>
            </p:cNvPr>
            <p:cNvSpPr txBox="1"/>
            <p:nvPr/>
          </p:nvSpPr>
          <p:spPr>
            <a:xfrm>
              <a:off x="990032" y="5164753"/>
              <a:ext cx="60203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ES" sz="1400" i="1" dirty="0">
                  <a:solidFill>
                    <a:prstClr val="white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Cloud </a:t>
              </a:r>
              <a:r>
                <a:rPr lang="es-ES" sz="1400" i="1" dirty="0" err="1">
                  <a:solidFill>
                    <a:prstClr val="white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Solutions</a:t>
              </a:r>
              <a:r>
                <a:rPr lang="es-ES" sz="1400" i="1" dirty="0">
                  <a:solidFill>
                    <a:prstClr val="white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 Architect (ClearPeople LTD)</a:t>
              </a:r>
              <a:endParaRPr kumimoji="0" lang="es-ES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endParaRPr>
            </a:p>
          </p:txBody>
        </p:sp>
        <p:sp>
          <p:nvSpPr>
            <p:cNvPr id="15" name="CuadroTexto 10">
              <a:extLst>
                <a:ext uri="{FF2B5EF4-FFF2-40B4-BE49-F238E27FC236}">
                  <a16:creationId xmlns:a16="http://schemas.microsoft.com/office/drawing/2014/main" id="{67071479-0AAC-40EB-8C34-A5E7EFAF1620}"/>
                </a:ext>
              </a:extLst>
            </p:cNvPr>
            <p:cNvSpPr txBox="1"/>
            <p:nvPr/>
          </p:nvSpPr>
          <p:spPr>
            <a:xfrm>
              <a:off x="990032" y="5464015"/>
              <a:ext cx="39550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s-ES" sz="1400" i="1" dirty="0">
                  <a:solidFill>
                    <a:prstClr val="white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@luismanez</a:t>
              </a:r>
              <a:endParaRPr kumimoji="0" lang="es-ES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37FFDDC-665D-4EBC-9208-D7D769AF2871}"/>
              </a:ext>
            </a:extLst>
          </p:cNvPr>
          <p:cNvGrpSpPr/>
          <p:nvPr/>
        </p:nvGrpSpPr>
        <p:grpSpPr>
          <a:xfrm>
            <a:off x="2407641" y="5770741"/>
            <a:ext cx="6891637" cy="945593"/>
            <a:chOff x="837632" y="3655885"/>
            <a:chExt cx="6891637" cy="945593"/>
          </a:xfrm>
        </p:grpSpPr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BF3D0B16-54D2-4B04-B9E5-587A4B429FB0}"/>
                </a:ext>
              </a:extLst>
            </p:cNvPr>
            <p:cNvSpPr txBox="1"/>
            <p:nvPr/>
          </p:nvSpPr>
          <p:spPr>
            <a:xfrm>
              <a:off x="837634" y="3655885"/>
              <a:ext cx="68916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Juan Carlos </a:t>
              </a:r>
              <a:r>
                <a:rPr kumimoji="0" lang="es-E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Martinez</a:t>
              </a:r>
              <a:endPara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endParaRP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2F707A79-631D-4BCB-9292-933CCC3620A0}"/>
                </a:ext>
              </a:extLst>
            </p:cNvPr>
            <p:cNvSpPr txBox="1"/>
            <p:nvPr/>
          </p:nvSpPr>
          <p:spPr>
            <a:xfrm>
              <a:off x="837632" y="3994439"/>
              <a:ext cx="60203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s-ES" sz="1400" i="1" dirty="0">
                  <a:solidFill>
                    <a:prstClr val="white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Technical architect “Mr. Connect” (ClearPeople LTD)</a:t>
              </a:r>
              <a:endParaRPr kumimoji="0" lang="es-ES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endParaRPr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E7F6AFB6-20C3-4BCF-B654-8D2757EE233F}"/>
                </a:ext>
              </a:extLst>
            </p:cNvPr>
            <p:cNvSpPr txBox="1"/>
            <p:nvPr/>
          </p:nvSpPr>
          <p:spPr>
            <a:xfrm>
              <a:off x="837632" y="4293701"/>
              <a:ext cx="39550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/>
              </a:pPr>
              <a:r>
                <a:rPr lang="es-ES" sz="1400" i="1" dirty="0">
                  <a:solidFill>
                    <a:prstClr val="white"/>
                  </a:solidFill>
                  <a:latin typeface="Helvetica" panose="020B0604020202020204" pitchFamily="34" charset="0"/>
                  <a:cs typeface="Helvetica" panose="020B0604020202020204" pitchFamily="34" charset="0"/>
                </a:rPr>
                <a:t>@jcmartinezg23</a:t>
              </a:r>
              <a:endParaRPr kumimoji="0" lang="es-ES" sz="1400" b="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7848D2-FAE2-4376-9128-5EDB51111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Async HTTP APIs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CFF7AA40-F83C-41EC-93E2-6969878BA6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058" y="2152384"/>
            <a:ext cx="5431536" cy="40836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929EABF-53FE-4EA8-A986-582EEF65A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1408" y="2912790"/>
            <a:ext cx="5431536" cy="255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0593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7848D2-FAE2-4376-9128-5EDB51111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Monitor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27FEF7-B8A3-4CF9-9252-7AB82FAEE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058" y="2313545"/>
            <a:ext cx="5431536" cy="3761339"/>
          </a:xfrm>
          <a:prstGeom prst="rect">
            <a:avLst/>
          </a:prstGeom>
        </p:spPr>
      </p:pic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EA2E3A4D-FB20-4D3F-8768-F3F6CBEFB5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408" y="2369636"/>
            <a:ext cx="5431536" cy="3639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2170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7848D2-FAE2-4376-9128-5EDB51111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Human interaction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7F6141-5517-4673-BDC1-93A4EAB6F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058" y="2157202"/>
            <a:ext cx="5431536" cy="3204606"/>
          </a:xfrm>
          <a:prstGeom prst="rect">
            <a:avLst/>
          </a:prstGeom>
        </p:spPr>
      </p:pic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55E50EEC-AE90-468A-928D-FA1FDDE8E4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408" y="2182753"/>
            <a:ext cx="5431536" cy="2281244"/>
          </a:xfrm>
          <a:prstGeom prst="rect">
            <a:avLst/>
          </a:prstGeom>
        </p:spPr>
      </p:pic>
      <p:sp>
        <p:nvSpPr>
          <p:cNvPr id="6" name="Rectangle 1">
            <a:extLst>
              <a:ext uri="{FF2B5EF4-FFF2-40B4-BE49-F238E27FC236}">
                <a16:creationId xmlns:a16="http://schemas.microsoft.com/office/drawing/2014/main" id="{46EFD59A-1F74-4D36-A005-A1D1D557BA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4784" y="5474142"/>
            <a:ext cx="5485810" cy="553998"/>
          </a:xfrm>
          <a:prstGeom prst="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curl -d "true" http://localhost:7071/runtime/webhooks/durabletask/instances/{instanceId}/raiseEvent/ApprovalEvent -H "Content-Type: application/json"</a:t>
            </a:r>
            <a:r>
              <a:rPr kumimoji="0" lang="en-US" altLang="en-US" sz="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8DEC9EA-3F3C-4BE4-85EE-3243D1BD0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5206" y="5361808"/>
            <a:ext cx="5288921" cy="146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8867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5549E48-55B4-43FA-96F3-A3F777E0F2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7848D2-FAE2-4376-9128-5EDB51111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Aggregator</a:t>
            </a:r>
            <a:br>
              <a:rPr lang="en-US">
                <a:solidFill>
                  <a:schemeClr val="tx1"/>
                </a:solidFill>
              </a:rPr>
            </a:br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460E43-8368-48B2-B0D8-928B31A58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3644838"/>
            <a:ext cx="5524596" cy="2776109"/>
          </a:xfrm>
          <a:prstGeom prst="rect">
            <a:avLst/>
          </a:prstGeom>
        </p:spPr>
      </p:pic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F7431ECA-65CF-4461-A8CA-DEE29F288A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567" y="1978724"/>
            <a:ext cx="3703320" cy="166611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FE78B9E-B7DE-4C38-BB7B-FF6AC15759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3835" y="3644837"/>
            <a:ext cx="4693278" cy="1666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9596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207CC6-EAA1-4BFF-A48A-DECAD8972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B2BE15-050B-42D6-BEC6-60DF706C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Orchestrator function code constraints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962277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0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FCF44E-EB06-406E-8E80-9E76946010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8773" y="0"/>
            <a:ext cx="617445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6813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E752D26-0424-41B9-9F92-B889C73F06F6}"/>
              </a:ext>
            </a:extLst>
          </p:cNvPr>
          <p:cNvSpPr/>
          <p:nvPr/>
        </p:nvSpPr>
        <p:spPr>
          <a:xfrm>
            <a:off x="1" y="6343550"/>
            <a:ext cx="12192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https://docs.microsoft.com/en-us/azure/azure-functions/durable/durable-functions-code-constraints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0DC0C1-9F77-4B3F-922B-12A5D4199A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376" y="1090905"/>
            <a:ext cx="5847624" cy="387558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F6BFD83-5084-4CED-8166-BF1D62D31E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842" y="1319141"/>
            <a:ext cx="5996158" cy="3950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822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207CC6-EAA1-4BFF-A48A-DECAD8972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B2BE15-050B-42D6-BEC6-60DF706C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That´s cool… Can you show me some code?</a:t>
            </a:r>
          </a:p>
        </p:txBody>
      </p:sp>
    </p:spTree>
    <p:extLst>
      <p:ext uri="{BB962C8B-B14F-4D97-AF65-F5344CB8AC3E}">
        <p14:creationId xmlns:p14="http://schemas.microsoft.com/office/powerpoint/2010/main" val="2483295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1">
            <a:extLst>
              <a:ext uri="{FF2B5EF4-FFF2-40B4-BE49-F238E27FC236}">
                <a16:creationId xmlns:a16="http://schemas.microsoft.com/office/drawing/2014/main" id="{8525B3F1-8484-439C-8EF3-FD4A3DDC2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 descr="A close up of food&#10;&#10;Description automatically generated">
            <a:extLst>
              <a:ext uri="{FF2B5EF4-FFF2-40B4-BE49-F238E27FC236}">
                <a16:creationId xmlns:a16="http://schemas.microsoft.com/office/drawing/2014/main" id="{EAE140E7-C25E-4C24-A963-9DE872B0F2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2" r="4770" b="1"/>
          <a:stretch/>
        </p:blipFill>
        <p:spPr>
          <a:xfrm>
            <a:off x="-18" y="10"/>
            <a:ext cx="9141744" cy="6857990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94981E3D-0876-46C5-845F-8D4FD1E43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651" y="1731772"/>
            <a:ext cx="4700016" cy="3236976"/>
          </a:xfrm>
          <a:prstGeom prst="rect">
            <a:avLst/>
          </a:prstGeom>
          <a:solidFill>
            <a:schemeClr val="tx1">
              <a:lumMod val="85000"/>
              <a:lumOff val="15000"/>
              <a:alpha val="85000"/>
            </a:schemeClr>
          </a:solidFill>
          <a:ln w="139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A6AFD72-1CAE-43AF-B644-28ABBDFCD148}"/>
              </a:ext>
            </a:extLst>
          </p:cNvPr>
          <p:cNvSpPr txBox="1"/>
          <p:nvPr/>
        </p:nvSpPr>
        <p:spPr>
          <a:xfrm>
            <a:off x="1054099" y="2813730"/>
            <a:ext cx="4232272" cy="19487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Instanyam</a:t>
            </a:r>
            <a:r>
              <a:rPr lang="en-US" sz="4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!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1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Making #</a:t>
            </a:r>
            <a:r>
              <a:rPr lang="en-US" sz="1400" dirty="0" err="1">
                <a:solidFill>
                  <a:schemeClr val="bg1"/>
                </a:solidFill>
                <a:latin typeface="+mj-lt"/>
                <a:ea typeface="+mj-ea"/>
                <a:cs typeface="+mj-cs"/>
              </a:rPr>
              <a:t>foodielovers</a:t>
            </a:r>
            <a:r>
              <a:rPr lang="en-US" sz="1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since 2020</a:t>
            </a:r>
            <a:endParaRPr lang="en-US" sz="1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C45433A-33DE-4EF8-8C06-6B9A39DF499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83" r="3246" b="1"/>
          <a:stretch/>
        </p:blipFill>
        <p:spPr>
          <a:xfrm>
            <a:off x="5790371" y="10"/>
            <a:ext cx="6401647" cy="6852984"/>
          </a:xfrm>
          <a:custGeom>
            <a:avLst/>
            <a:gdLst>
              <a:gd name="connsiteX0" fmla="*/ 354282 w 6401647"/>
              <a:gd name="connsiteY0" fmla="*/ 0 h 6852994"/>
              <a:gd name="connsiteX1" fmla="*/ 6401647 w 6401647"/>
              <a:gd name="connsiteY1" fmla="*/ 0 h 6852994"/>
              <a:gd name="connsiteX2" fmla="*/ 6401647 w 6401647"/>
              <a:gd name="connsiteY2" fmla="*/ 6852994 h 6852994"/>
              <a:gd name="connsiteX3" fmla="*/ 0 w 6401647"/>
              <a:gd name="connsiteY3" fmla="*/ 6852994 h 6852994"/>
              <a:gd name="connsiteX4" fmla="*/ 0 w 6401647"/>
              <a:gd name="connsiteY4" fmla="*/ 6852993 h 6852994"/>
              <a:gd name="connsiteX5" fmla="*/ 3528116 w 6401647"/>
              <a:gd name="connsiteY5" fmla="*/ 6852993 h 685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4086503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207CC6-EAA1-4BFF-A48A-DECAD8972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B2BE15-050B-42D6-BEC6-60DF706C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116057"/>
            <a:ext cx="12192000" cy="622561"/>
          </a:xfrm>
        </p:spPr>
        <p:txBody>
          <a:bodyPr vert="horz" lIns="91440" tIns="45720" rIns="91440" bIns="45720" rtlCol="0" anchor="t">
            <a:normAutofit fontScale="90000"/>
          </a:bodyPr>
          <a:lstStyle/>
          <a:p>
            <a:pPr algn="ctr"/>
            <a:r>
              <a:rPr lang="en-US" sz="4400" dirty="0">
                <a:solidFill>
                  <a:schemeClr val="tx1"/>
                </a:solidFill>
              </a:rPr>
              <a:t>https://github.com/luismanez/netcoreconf-bcn-2020</a:t>
            </a:r>
          </a:p>
        </p:txBody>
      </p:sp>
    </p:spTree>
    <p:extLst>
      <p:ext uri="{BB962C8B-B14F-4D97-AF65-F5344CB8AC3E}">
        <p14:creationId xmlns:p14="http://schemas.microsoft.com/office/powerpoint/2010/main" val="6123393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4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info@netcoreconf.com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and holding a cellphone&#10;&#10;Description automatically generated">
            <a:extLst>
              <a:ext uri="{FF2B5EF4-FFF2-40B4-BE49-F238E27FC236}">
                <a16:creationId xmlns:a16="http://schemas.microsoft.com/office/drawing/2014/main" id="{0E9D5EDF-AA5E-4A3C-95F5-2E863E162A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48" r="9091" b="1994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20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41EC25-FE3D-4E67-A2D0-1CF5F69E4AE4}"/>
              </a:ext>
            </a:extLst>
          </p:cNvPr>
          <p:cNvSpPr txBox="1"/>
          <p:nvPr/>
        </p:nvSpPr>
        <p:spPr>
          <a:xfrm>
            <a:off x="804672" y="2600324"/>
            <a:ext cx="5058370" cy="33209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What are </a:t>
            </a:r>
          </a:p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>
                <a:latin typeface="+mj-lt"/>
                <a:ea typeface="+mj-ea"/>
                <a:cs typeface="+mj-cs"/>
              </a:rPr>
              <a:t>“Azure Durable Functions”?</a:t>
            </a:r>
          </a:p>
        </p:txBody>
      </p:sp>
    </p:spTree>
    <p:extLst>
      <p:ext uri="{BB962C8B-B14F-4D97-AF65-F5344CB8AC3E}">
        <p14:creationId xmlns:p14="http://schemas.microsoft.com/office/powerpoint/2010/main" val="38057522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8A1BDDF5-953E-41F6-ACBA-0F35D1BA9F6D}"/>
              </a:ext>
            </a:extLst>
          </p:cNvPr>
          <p:cNvGrpSpPr/>
          <p:nvPr/>
        </p:nvGrpSpPr>
        <p:grpSpPr>
          <a:xfrm>
            <a:off x="740072" y="1379102"/>
            <a:ext cx="2547520" cy="3109651"/>
            <a:chOff x="1025578" y="2136099"/>
            <a:chExt cx="2547520" cy="3109651"/>
          </a:xfrm>
        </p:grpSpPr>
        <p:pic>
          <p:nvPicPr>
            <p:cNvPr id="7" name="Picture 6" descr="A picture containing drawing, plate&#10;&#10;Description automatically generated">
              <a:extLst>
                <a:ext uri="{FF2B5EF4-FFF2-40B4-BE49-F238E27FC236}">
                  <a16:creationId xmlns:a16="http://schemas.microsoft.com/office/drawing/2014/main" id="{A174E6A2-7DF6-491D-817E-EE961953552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5578" y="2698230"/>
              <a:ext cx="2547520" cy="2547520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C94B43A-1198-46B6-B202-30D11C931FDC}"/>
                </a:ext>
              </a:extLst>
            </p:cNvPr>
            <p:cNvSpPr txBox="1"/>
            <p:nvPr/>
          </p:nvSpPr>
          <p:spPr>
            <a:xfrm>
              <a:off x="1025578" y="2136099"/>
              <a:ext cx="25475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rgbClr val="561B64"/>
                  </a:solidFill>
                  <a:latin typeface="+mj-lt"/>
                </a:rPr>
                <a:t>workflow in code</a:t>
              </a:r>
              <a:endParaRPr lang="en-US" sz="2400" dirty="0">
                <a:solidFill>
                  <a:srgbClr val="561B64"/>
                </a:solidFill>
                <a:latin typeface="+mj-lt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FB2C2C0-F618-4BCD-AE54-1F0BD83C559C}"/>
              </a:ext>
            </a:extLst>
          </p:cNvPr>
          <p:cNvGrpSpPr/>
          <p:nvPr/>
        </p:nvGrpSpPr>
        <p:grpSpPr>
          <a:xfrm>
            <a:off x="4822239" y="1119308"/>
            <a:ext cx="2547521" cy="3466880"/>
            <a:chOff x="4015173" y="1778870"/>
            <a:chExt cx="2547521" cy="346688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F527C25-E996-4FED-8899-1879BD980030}"/>
                </a:ext>
              </a:extLst>
            </p:cNvPr>
            <p:cNvSpPr/>
            <p:nvPr/>
          </p:nvSpPr>
          <p:spPr>
            <a:xfrm>
              <a:off x="4015173" y="1778870"/>
              <a:ext cx="254752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solidFill>
                    <a:srgbClr val="561B64"/>
                  </a:solidFill>
                  <a:latin typeface="+mj-lt"/>
                </a:rPr>
                <a:t>stateful functions in </a:t>
              </a:r>
            </a:p>
            <a:p>
              <a:pPr algn="ctr"/>
              <a:r>
                <a:rPr lang="en-US" sz="2000" dirty="0">
                  <a:solidFill>
                    <a:srgbClr val="561B64"/>
                  </a:solidFill>
                  <a:latin typeface="+mj-lt"/>
                </a:rPr>
                <a:t>serverless environment</a:t>
              </a:r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2F33C2E-A101-4F58-867F-7B080647606D}"/>
                </a:ext>
              </a:extLst>
            </p:cNvPr>
            <p:cNvGrpSpPr/>
            <p:nvPr/>
          </p:nvGrpSpPr>
          <p:grpSpPr>
            <a:xfrm>
              <a:off x="4015174" y="2698230"/>
              <a:ext cx="2547520" cy="2547520"/>
              <a:chOff x="3700384" y="2698230"/>
              <a:chExt cx="2547520" cy="2547520"/>
            </a:xfrm>
          </p:grpSpPr>
          <p:pic>
            <p:nvPicPr>
              <p:cNvPr id="11" name="Picture 10" descr="A close up of a sign&#10;&#10;Description automatically generated">
                <a:extLst>
                  <a:ext uri="{FF2B5EF4-FFF2-40B4-BE49-F238E27FC236}">
                    <a16:creationId xmlns:a16="http://schemas.microsoft.com/office/drawing/2014/main" id="{73FCF5C1-9C55-41F1-8FAE-EE30755576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00384" y="2698230"/>
                <a:ext cx="2547520" cy="2547520"/>
              </a:xfrm>
              <a:prstGeom prst="rect">
                <a:avLst/>
              </a:prstGeom>
            </p:spPr>
          </p:pic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C812945C-F2D5-47DE-8AD8-7056A248DBFF}"/>
                  </a:ext>
                </a:extLst>
              </p:cNvPr>
              <p:cNvGrpSpPr/>
              <p:nvPr/>
            </p:nvGrpSpPr>
            <p:grpSpPr>
              <a:xfrm>
                <a:off x="3786173" y="4024859"/>
                <a:ext cx="1041816" cy="784485"/>
                <a:chOff x="3994879" y="382249"/>
                <a:chExt cx="1041816" cy="784485"/>
              </a:xfrm>
              <a:solidFill>
                <a:schemeClr val="bg1">
                  <a:lumMod val="85000"/>
                </a:schemeClr>
              </a:solidFill>
            </p:grpSpPr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5A3BB813-5F50-4851-B0BE-526B21892FFC}"/>
                    </a:ext>
                  </a:extLst>
                </p:cNvPr>
                <p:cNvSpPr/>
                <p:nvPr/>
              </p:nvSpPr>
              <p:spPr>
                <a:xfrm>
                  <a:off x="3994879" y="382249"/>
                  <a:ext cx="1026826" cy="239843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15B2D555-ED44-40B2-8897-C65C049D8A22}"/>
                    </a:ext>
                  </a:extLst>
                </p:cNvPr>
                <p:cNvSpPr/>
                <p:nvPr/>
              </p:nvSpPr>
              <p:spPr>
                <a:xfrm>
                  <a:off x="4002374" y="654570"/>
                  <a:ext cx="1026826" cy="239843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644384CB-5CC3-492A-8AFA-FA5D85C53BDA}"/>
                    </a:ext>
                  </a:extLst>
                </p:cNvPr>
                <p:cNvSpPr/>
                <p:nvPr/>
              </p:nvSpPr>
              <p:spPr>
                <a:xfrm>
                  <a:off x="4009869" y="926891"/>
                  <a:ext cx="1026826" cy="239843"/>
                </a:xfrm>
                <a:prstGeom prst="round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0B163B12-8D3A-42A7-84DF-5130CF8291CB}"/>
              </a:ext>
            </a:extLst>
          </p:cNvPr>
          <p:cNvGrpSpPr/>
          <p:nvPr/>
        </p:nvGrpSpPr>
        <p:grpSpPr>
          <a:xfrm>
            <a:off x="8904408" y="1358865"/>
            <a:ext cx="2547520" cy="3129888"/>
            <a:chOff x="7685360" y="2061149"/>
            <a:chExt cx="2547520" cy="3129888"/>
          </a:xfrm>
        </p:grpSpPr>
        <p:pic>
          <p:nvPicPr>
            <p:cNvPr id="18" name="Picture 17" descr="A close up of a logo&#10;&#10;Description automatically generated">
              <a:extLst>
                <a:ext uri="{FF2B5EF4-FFF2-40B4-BE49-F238E27FC236}">
                  <a16:creationId xmlns:a16="http://schemas.microsoft.com/office/drawing/2014/main" id="{628C2FAB-3EE8-43AA-B3CD-3038874C4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40073" y="2752942"/>
              <a:ext cx="2438095" cy="2438095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FD841CD-2CE4-4A2A-8A1D-449CB8467866}"/>
                </a:ext>
              </a:extLst>
            </p:cNvPr>
            <p:cNvSpPr txBox="1"/>
            <p:nvPr/>
          </p:nvSpPr>
          <p:spPr>
            <a:xfrm>
              <a:off x="7685360" y="2061149"/>
              <a:ext cx="254752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rgbClr val="561B64"/>
                  </a:solidFill>
                  <a:latin typeface="+mj-lt"/>
                </a:rPr>
                <a:t>azure functions extension</a:t>
              </a:r>
              <a:endParaRPr lang="en-US" sz="2400" dirty="0">
                <a:solidFill>
                  <a:srgbClr val="561B64"/>
                </a:solidFill>
                <a:latin typeface="+mj-lt"/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E90196-AD7B-41D9-AA67-FE47BAC8AD71}"/>
              </a:ext>
            </a:extLst>
          </p:cNvPr>
          <p:cNvGrpSpPr/>
          <p:nvPr/>
        </p:nvGrpSpPr>
        <p:grpSpPr>
          <a:xfrm>
            <a:off x="4799787" y="5254063"/>
            <a:ext cx="2592423" cy="1230302"/>
            <a:chOff x="2716577" y="5214826"/>
            <a:chExt cx="2592423" cy="1230302"/>
          </a:xfrm>
        </p:grpSpPr>
        <p:pic>
          <p:nvPicPr>
            <p:cNvPr id="26" name="Graphic 25">
              <a:extLst>
                <a:ext uri="{FF2B5EF4-FFF2-40B4-BE49-F238E27FC236}">
                  <a16:creationId xmlns:a16="http://schemas.microsoft.com/office/drawing/2014/main" id="{47DC9558-FF4E-42E2-87C1-A0C29CC7A01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2716577" y="5676491"/>
              <a:ext cx="768637" cy="768637"/>
            </a:xfrm>
            <a:prstGeom prst="rect">
              <a:avLst/>
            </a:prstGeom>
          </p:spPr>
        </p:pic>
        <p:pic>
          <p:nvPicPr>
            <p:cNvPr id="28" name="Graphic 27">
              <a:extLst>
                <a:ext uri="{FF2B5EF4-FFF2-40B4-BE49-F238E27FC236}">
                  <a16:creationId xmlns:a16="http://schemas.microsoft.com/office/drawing/2014/main" id="{1274C767-E829-48F6-BBEF-F3F1A25C90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640501" y="5676491"/>
              <a:ext cx="768637" cy="768637"/>
            </a:xfrm>
            <a:prstGeom prst="rect">
              <a:avLst/>
            </a:prstGeom>
          </p:spPr>
        </p:pic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F1CA5778-ABE5-4B44-947C-B1FF9DA25111}"/>
                </a:ext>
              </a:extLst>
            </p:cNvPr>
            <p:cNvSpPr/>
            <p:nvPr/>
          </p:nvSpPr>
          <p:spPr>
            <a:xfrm>
              <a:off x="4540363" y="5676491"/>
              <a:ext cx="768637" cy="768637"/>
            </a:xfrm>
            <a:prstGeom prst="roundRect">
              <a:avLst>
                <a:gd name="adj" fmla="val 9929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4000" b="1" dirty="0"/>
                <a:t>F#</a:t>
              </a:r>
              <a:endParaRPr lang="en-US" sz="4000" b="1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E01DEBA-8C10-44E6-BC2A-BA93C68370A4}"/>
                </a:ext>
              </a:extLst>
            </p:cNvPr>
            <p:cNvSpPr txBox="1"/>
            <p:nvPr/>
          </p:nvSpPr>
          <p:spPr>
            <a:xfrm>
              <a:off x="2761480" y="5214826"/>
              <a:ext cx="25475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sz="2400" dirty="0">
                  <a:solidFill>
                    <a:srgbClr val="561B64"/>
                  </a:solidFill>
                  <a:latin typeface="+mj-lt"/>
                </a:rPr>
                <a:t>languages</a:t>
              </a:r>
              <a:endParaRPr lang="en-US" sz="2400" dirty="0">
                <a:solidFill>
                  <a:srgbClr val="561B64"/>
                </a:solidFill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2043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3207CC6-EAA1-4BFF-A48A-DECAD8972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B2BE15-050B-42D6-BEC6-60DF706CE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Event Sourcing</a:t>
            </a:r>
          </a:p>
        </p:txBody>
      </p:sp>
    </p:spTree>
    <p:extLst>
      <p:ext uri="{BB962C8B-B14F-4D97-AF65-F5344CB8AC3E}">
        <p14:creationId xmlns:p14="http://schemas.microsoft.com/office/powerpoint/2010/main" val="815117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F071FD0-128A-488B-A86E-806369F78471}"/>
              </a:ext>
            </a:extLst>
          </p:cNvPr>
          <p:cNvSpPr txBox="1"/>
          <p:nvPr/>
        </p:nvSpPr>
        <p:spPr>
          <a:xfrm>
            <a:off x="644577" y="704538"/>
            <a:ext cx="106430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>
                <a:solidFill>
                  <a:srgbClr val="FF0000"/>
                </a:solidFill>
              </a:rPr>
              <a:t>To</a:t>
            </a:r>
            <a:r>
              <a:rPr lang="es-ES" dirty="0">
                <a:solidFill>
                  <a:srgbClr val="FF0000"/>
                </a:solidFill>
              </a:rPr>
              <a:t> complete by Juan Carlos.</a:t>
            </a:r>
          </a:p>
          <a:p>
            <a:endParaRPr lang="es-ES" dirty="0">
              <a:solidFill>
                <a:srgbClr val="FF0000"/>
              </a:solidFill>
            </a:endParaRPr>
          </a:p>
          <a:p>
            <a:r>
              <a:rPr lang="es-ES" dirty="0">
                <a:solidFill>
                  <a:srgbClr val="FF0000"/>
                </a:solidFill>
              </a:rPr>
              <a:t>This </a:t>
            </a:r>
            <a:r>
              <a:rPr lang="es-ES" dirty="0" err="1">
                <a:solidFill>
                  <a:srgbClr val="FF0000"/>
                </a:solidFill>
              </a:rPr>
              <a:t>article</a:t>
            </a:r>
            <a:r>
              <a:rPr lang="es-ES" dirty="0">
                <a:solidFill>
                  <a:srgbClr val="FF0000"/>
                </a:solidFill>
              </a:rPr>
              <a:t> and </a:t>
            </a:r>
            <a:r>
              <a:rPr lang="es-ES" dirty="0" err="1">
                <a:solidFill>
                  <a:srgbClr val="FF0000"/>
                </a:solidFill>
              </a:rPr>
              <a:t>images</a:t>
            </a:r>
            <a:r>
              <a:rPr lang="es-ES" dirty="0">
                <a:solidFill>
                  <a:srgbClr val="FF0000"/>
                </a:solidFill>
              </a:rPr>
              <a:t> are quite </a:t>
            </a:r>
            <a:r>
              <a:rPr lang="es-ES" dirty="0" err="1">
                <a:solidFill>
                  <a:srgbClr val="FF0000"/>
                </a:solidFill>
              </a:rPr>
              <a:t>explanatory</a:t>
            </a:r>
            <a:r>
              <a:rPr lang="es-ES" dirty="0">
                <a:solidFill>
                  <a:srgbClr val="FF0000"/>
                </a:solidFill>
              </a:rPr>
              <a:t>… https://docs.microsoft.com/en-us/previous-versions/msp-n-p/jj591559(v=pandp.10)?redirectedfrom=MSDN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1019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207CC6-EAA1-4BFF-A48A-DECAD8972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3">
            <a:extLst>
              <a:ext uri="{FF2B5EF4-FFF2-40B4-BE49-F238E27FC236}">
                <a16:creationId xmlns:a16="http://schemas.microsoft.com/office/drawing/2014/main" id="{B234A3DD-923D-4166-8B19-7DD58990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Freeform 16">
            <a:extLst>
              <a:ext uri="{FF2B5EF4-FFF2-40B4-BE49-F238E27FC236}">
                <a16:creationId xmlns:a16="http://schemas.microsoft.com/office/drawing/2014/main" id="{F6ACA5AC-3C5D-4994-B40F-FC8349E4D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1" y="2600324"/>
            <a:ext cx="6405753" cy="32779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Durable Functions</a:t>
            </a:r>
            <a:br>
              <a:rPr lang="es-E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s-ES" sz="5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Application</a:t>
            </a:r>
            <a:r>
              <a:rPr lang="es-E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s-ES" sz="5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Patterns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00906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7848D2-FAE2-4376-9128-5EDB51111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Function chaining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8CF3B1-F0DD-4FF6-8943-520E2F269D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058" y="2714121"/>
            <a:ext cx="5431536" cy="2960187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332D48A3-E8B6-49D6-9B10-32E08253A9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408" y="3707152"/>
            <a:ext cx="5431536" cy="964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13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EFEFEF"/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7848D2-FAE2-4376-9128-5EDB51111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Fan out/fan in</a:t>
            </a:r>
            <a:br>
              <a:rPr lang="en-US">
                <a:solidFill>
                  <a:schemeClr val="tx1"/>
                </a:solidFill>
              </a:rPr>
            </a:br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DA76491-B489-42D4-89E3-355DF1B6E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058" y="2578333"/>
            <a:ext cx="5431536" cy="3231763"/>
          </a:xfrm>
          <a:prstGeom prst="rect">
            <a:avLst/>
          </a:prstGeom>
        </p:spPr>
      </p:pic>
      <p:pic>
        <p:nvPicPr>
          <p:cNvPr id="4" name="Picture 3" descr="A close up of a sign&#10;&#10;Description automatically generated">
            <a:extLst>
              <a:ext uri="{FF2B5EF4-FFF2-40B4-BE49-F238E27FC236}">
                <a16:creationId xmlns:a16="http://schemas.microsoft.com/office/drawing/2014/main" id="{B475937D-5E6C-40B9-B3E9-4642FB7F8B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1408" y="2844896"/>
            <a:ext cx="5431536" cy="268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3359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224</Words>
  <Application>Microsoft Office PowerPoint</Application>
  <PresentationFormat>Widescreen</PresentationFormat>
  <Paragraphs>49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Arial Unicode MS</vt:lpstr>
      <vt:lpstr>Calibri</vt:lpstr>
      <vt:lpstr>Calibri Light</vt:lpstr>
      <vt:lpstr>Helvetica</vt:lpstr>
      <vt:lpstr>Segoe UI</vt:lpstr>
      <vt:lpstr>Tema de Office</vt:lpstr>
      <vt:lpstr>PowerPoint Presentation</vt:lpstr>
      <vt:lpstr>Sponsors</vt:lpstr>
      <vt:lpstr>PowerPoint Presentation</vt:lpstr>
      <vt:lpstr>PowerPoint Presentation</vt:lpstr>
      <vt:lpstr>Event Sourcing</vt:lpstr>
      <vt:lpstr>PowerPoint Presentation</vt:lpstr>
      <vt:lpstr>Durable Functions Application Patterns</vt:lpstr>
      <vt:lpstr>Function chaining</vt:lpstr>
      <vt:lpstr>Fan out/fan in </vt:lpstr>
      <vt:lpstr>Async HTTP APIs</vt:lpstr>
      <vt:lpstr>Monitor</vt:lpstr>
      <vt:lpstr>Human interaction</vt:lpstr>
      <vt:lpstr>Aggregator </vt:lpstr>
      <vt:lpstr>Orchestrator function code constraints</vt:lpstr>
      <vt:lpstr>PowerPoint Presentation</vt:lpstr>
      <vt:lpstr>PowerPoint Presentation</vt:lpstr>
      <vt:lpstr>That´s cool… Can you show me some code?</vt:lpstr>
      <vt:lpstr>PowerPoint Presentation</vt:lpstr>
      <vt:lpstr>https://github.com/luismanez/netcoreconf-bcn-2020</vt:lpstr>
      <vt:lpstr>Sponsors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Mañez</dc:creator>
  <cp:lastModifiedBy>Luis Mañez</cp:lastModifiedBy>
  <cp:revision>12</cp:revision>
  <dcterms:created xsi:type="dcterms:W3CDTF">2020-01-14T12:03:28Z</dcterms:created>
  <dcterms:modified xsi:type="dcterms:W3CDTF">2020-01-15T13:39:15Z</dcterms:modified>
</cp:coreProperties>
</file>